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EB Garamond Medium"/>
      <p:regular r:id="rId15"/>
      <p:bold r:id="rId16"/>
      <p:italic r:id="rId17"/>
      <p:boldItalic r:id="rId18"/>
    </p:embeddedFont>
    <p:embeddedFont>
      <p:font typeface="Fira Sans Extra Condensed Medium"/>
      <p:regular r:id="rId19"/>
      <p:bold r:id="rId20"/>
      <p:italic r:id="rId21"/>
      <p:boldItalic r:id="rId22"/>
    </p:embeddedFont>
    <p:embeddedFont>
      <p:font typeface="EB Garamond SemiBold"/>
      <p:regular r:id="rId23"/>
      <p:bold r:id="rId24"/>
      <p:italic r:id="rId25"/>
      <p:boldItalic r:id="rId26"/>
    </p:embeddedFont>
    <p:embeddedFont>
      <p:font typeface="Roboto Condensed"/>
      <p:regular r:id="rId27"/>
      <p:bold r:id="rId28"/>
      <p:italic r:id="rId29"/>
      <p:boldItalic r:id="rId30"/>
    </p:embeddedFont>
    <p:embeddedFont>
      <p:font typeface="EB Garamond"/>
      <p:regular r:id="rId31"/>
      <p:bold r:id="rId32"/>
      <p:italic r:id="rId33"/>
      <p:boldItalic r:id="rId34"/>
    </p:embeddedFont>
    <p:embeddedFont>
      <p:font typeface="Roboto Condensed Light"/>
      <p:regular r:id="rId35"/>
      <p:bold r:id="rId36"/>
      <p:italic r:id="rId37"/>
      <p:boldItalic r:id="rId38"/>
    </p:embeddedFont>
    <p:embeddedFont>
      <p:font typeface="Exo 2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3" roundtripDataSignature="AMtx7mi/ZHQwLBjBkdChWyfdWyKKP/kN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xo2-bold.fntdata"/><Relationship Id="rId20" Type="http://schemas.openxmlformats.org/officeDocument/2006/relationships/font" Target="fonts/FiraSansExtraCondensedMedium-bold.fntdata"/><Relationship Id="rId42" Type="http://schemas.openxmlformats.org/officeDocument/2006/relationships/font" Target="fonts/Exo2-boldItalic.fntdata"/><Relationship Id="rId41" Type="http://schemas.openxmlformats.org/officeDocument/2006/relationships/font" Target="fonts/Exo2-italic.fntdata"/><Relationship Id="rId22" Type="http://schemas.openxmlformats.org/officeDocument/2006/relationships/font" Target="fonts/FiraSansExtraCondensedMedium-boldItalic.fntdata"/><Relationship Id="rId21" Type="http://schemas.openxmlformats.org/officeDocument/2006/relationships/font" Target="fonts/FiraSansExtraCondensedMedium-italic.fntdata"/><Relationship Id="rId43" Type="http://customschemas.google.com/relationships/presentationmetadata" Target="metadata"/><Relationship Id="rId24" Type="http://schemas.openxmlformats.org/officeDocument/2006/relationships/font" Target="fonts/EBGaramondSemiBold-bold.fntdata"/><Relationship Id="rId23" Type="http://schemas.openxmlformats.org/officeDocument/2006/relationships/font" Target="fonts/EBGaramond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EBGaramondSemiBold-boldItalic.fntdata"/><Relationship Id="rId25" Type="http://schemas.openxmlformats.org/officeDocument/2006/relationships/font" Target="fonts/EBGaramondSemiBold-italic.fntdata"/><Relationship Id="rId28" Type="http://schemas.openxmlformats.org/officeDocument/2006/relationships/font" Target="fonts/RobotoCondensed-bold.fntdata"/><Relationship Id="rId27" Type="http://schemas.openxmlformats.org/officeDocument/2006/relationships/font" Target="fonts/RobotoCondense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Condense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BGaramond-regular.fntdata"/><Relationship Id="rId30" Type="http://schemas.openxmlformats.org/officeDocument/2006/relationships/font" Target="fonts/RobotoCondensed-boldItalic.fntdata"/><Relationship Id="rId11" Type="http://schemas.openxmlformats.org/officeDocument/2006/relationships/slide" Target="slides/slide7.xml"/><Relationship Id="rId33" Type="http://schemas.openxmlformats.org/officeDocument/2006/relationships/font" Target="fonts/EBGaramond-italic.fntdata"/><Relationship Id="rId10" Type="http://schemas.openxmlformats.org/officeDocument/2006/relationships/slide" Target="slides/slide6.xml"/><Relationship Id="rId32" Type="http://schemas.openxmlformats.org/officeDocument/2006/relationships/font" Target="fonts/EBGaramond-bold.fntdata"/><Relationship Id="rId13" Type="http://schemas.openxmlformats.org/officeDocument/2006/relationships/slide" Target="slides/slide9.xml"/><Relationship Id="rId35" Type="http://schemas.openxmlformats.org/officeDocument/2006/relationships/font" Target="fonts/RobotoCondensedLight-regular.fntdata"/><Relationship Id="rId12" Type="http://schemas.openxmlformats.org/officeDocument/2006/relationships/slide" Target="slides/slide8.xml"/><Relationship Id="rId34" Type="http://schemas.openxmlformats.org/officeDocument/2006/relationships/font" Target="fonts/EBGaramond-boldItalic.fntdata"/><Relationship Id="rId15" Type="http://schemas.openxmlformats.org/officeDocument/2006/relationships/font" Target="fonts/EBGaramondMedium-regular.fntdata"/><Relationship Id="rId37" Type="http://schemas.openxmlformats.org/officeDocument/2006/relationships/font" Target="fonts/RobotoCondensedLight-italic.fntdata"/><Relationship Id="rId14" Type="http://schemas.openxmlformats.org/officeDocument/2006/relationships/slide" Target="slides/slide10.xml"/><Relationship Id="rId36" Type="http://schemas.openxmlformats.org/officeDocument/2006/relationships/font" Target="fonts/RobotoCondensedLight-bold.fntdata"/><Relationship Id="rId17" Type="http://schemas.openxmlformats.org/officeDocument/2006/relationships/font" Target="fonts/EBGaramondMedium-italic.fntdata"/><Relationship Id="rId39" Type="http://schemas.openxmlformats.org/officeDocument/2006/relationships/font" Target="fonts/Exo2-regular.fntdata"/><Relationship Id="rId16" Type="http://schemas.openxmlformats.org/officeDocument/2006/relationships/font" Target="fonts/EBGaramondMedium-bold.fntdata"/><Relationship Id="rId38" Type="http://schemas.openxmlformats.org/officeDocument/2006/relationships/font" Target="fonts/RobotoCondensedLight-boldItalic.fntdata"/><Relationship Id="rId19" Type="http://schemas.openxmlformats.org/officeDocument/2006/relationships/font" Target="fonts/FiraSansExtraCondensedMedium-regular.fntdata"/><Relationship Id="rId18" Type="http://schemas.openxmlformats.org/officeDocument/2006/relationships/font" Target="fonts/EBGaramond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95efb473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95efb473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5ec8fb93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295ec8fb93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5efb473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95efb473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5ec8fb9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95ec8fb9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5ec8fb93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295ec8fb93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3d7e38886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23d7e38886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5ec8fb93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95ec8fb93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1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31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0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40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6" name="Google Shape;76;p42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3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43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5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45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4" name="Google Shape;84;p45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6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46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88" name="Google Shape;88;p46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7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1" name="Google Shape;91;p47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2" name="Google Shape;92;p47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48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6" name="Google Shape;96;p4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9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p49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00" name="Google Shape;100;p49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2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2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2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6" name="Google Shape;16;p32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7" name="Google Shape;17;p32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8" name="Google Shape;18;p32"/>
          <p:cNvSpPr txBox="1"/>
          <p:nvPr>
            <p:ph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9" name="Google Shape;19;p32"/>
          <p:cNvSpPr txBox="1"/>
          <p:nvPr>
            <p:ph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" name="Google Shape;20;p32"/>
          <p:cNvSpPr txBox="1"/>
          <p:nvPr>
            <p:ph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" name="Google Shape;21;p32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2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2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2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2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2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2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2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2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2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5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4" name="Google Shape;104;p5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5" name="Google Shape;105;p5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6" name="Google Shape;106;p5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7" name="Google Shape;107;p5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8" name="Google Shape;108;p5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5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5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5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5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5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5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5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5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56"/>
          <p:cNvSpPr txBox="1"/>
          <p:nvPr>
            <p:ph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0" name="Google Shape;130;p56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56"/>
          <p:cNvSpPr txBox="1"/>
          <p:nvPr>
            <p:ph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2" name="Google Shape;132;p56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p56"/>
          <p:cNvSpPr txBox="1"/>
          <p:nvPr>
            <p:ph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4" name="Google Shape;134;p56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7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57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57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b="0" i="0" lang="en" sz="10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b="0" i="0" sz="1000" u="none" cap="none" strike="noStrike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i="0" sz="9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3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3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4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" name="Google Shape;36;p34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7" name="Google Shape;37;p34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36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3" name="Google Shape;43;p36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36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5" name="Google Shape;45;p36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6" name="Google Shape;46;p36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" name="Google Shape;47;p36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36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9" name="Google Shape;49;p36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0" name="Google Shape;50;p36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36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36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3" name="Google Shape;53;p36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37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7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8" name="Google Shape;58;p3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8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" name="Google Shape;61;p38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2" name="Google Shape;62;p38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39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" name="Google Shape;66;p39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7" name="Google Shape;67;p39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8" name="Google Shape;68;p39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i="0" sz="2800" u="none" cap="none" strike="noStrik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0" i="0" sz="2800" u="none" cap="none" strike="noStrik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b="0" i="0" sz="1200" u="none" cap="none" strike="noStrik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/>
          <p:nvPr>
            <p:ph type="ctrTitle"/>
          </p:nvPr>
        </p:nvSpPr>
        <p:spPr>
          <a:xfrm>
            <a:off x="228600" y="-281625"/>
            <a:ext cx="8686800" cy="21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Distributed Computing in IoT:</a:t>
            </a:r>
            <a:endParaRPr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System-on-a-Chip for Smart Cameras as an Example</a:t>
            </a:r>
            <a:endParaRPr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Shao-Yi Chien1, Wei-Kai Chan1, Yu-Hsiang Tseng1, Chia-Han Lee2</a:t>
            </a:r>
            <a:endParaRPr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V. Srinivasa Somayazulu3, Yen-Kuang Chen3</a:t>
            </a:r>
            <a:endParaRPr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4" name="Google Shape;144;p1"/>
          <p:cNvSpPr txBox="1"/>
          <p:nvPr/>
        </p:nvSpPr>
        <p:spPr>
          <a:xfrm>
            <a:off x="4519500" y="2567625"/>
            <a:ext cx="43959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</a:t>
            </a:r>
            <a:r>
              <a:rPr b="1" lang="en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aper Reviewed</a:t>
            </a:r>
            <a:r>
              <a:rPr b="1" i="0" lang="en" sz="16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b="1" lang="en" sz="1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by</a:t>
            </a:r>
            <a:r>
              <a:rPr b="1" i="0" lang="en" sz="16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:</a:t>
            </a:r>
            <a:endParaRPr b="1" i="0" sz="16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en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</a:br>
            <a:r>
              <a:rPr b="0" i="0" lang="en" sz="16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MD ROBIUL ISLAM	</a:t>
            </a:r>
            <a:r>
              <a:rPr b="0" i="0" lang="en" sz="12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			</a:t>
            </a:r>
            <a:r>
              <a:rPr lang="en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</a:t>
            </a:r>
            <a:r>
              <a:rPr b="0" i="0" lang="en" sz="12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D:22273004</a:t>
            </a:r>
            <a:endParaRPr b="0" i="0" sz="12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en" sz="14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</a:br>
            <a:r>
              <a:rPr b="0" i="0" lang="en" sz="16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Department of Computer Science and Engineering</a:t>
            </a:r>
            <a:br>
              <a:rPr b="0" i="0" lang="en" sz="16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</a:br>
            <a:r>
              <a:rPr b="0" i="0" lang="en" sz="1600" u="none" cap="none" strike="noStrik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BRAC University</a:t>
            </a:r>
            <a:endParaRPr b="0" i="0" sz="1600" u="none" cap="none" strike="noStrik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175" y="1813250"/>
            <a:ext cx="2597574" cy="238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956925" y="1137550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B Garamond SemiBold"/>
              <a:buChar char="●"/>
            </a:pPr>
            <a:r>
              <a:rPr lang="en" sz="1600">
                <a:latin typeface="EB Garamond SemiBold"/>
                <a:ea typeface="EB Garamond SemiBold"/>
                <a:cs typeface="EB Garamond SemiBold"/>
                <a:sym typeface="EB Garamond SemiBold"/>
              </a:rPr>
              <a:t>Challenges</a:t>
            </a:r>
            <a:endParaRPr sz="1600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EB Garamond SemiBold"/>
              <a:buChar char="●"/>
            </a:pPr>
            <a:r>
              <a:rPr lang="en" sz="1600">
                <a:latin typeface="EB Garamond SemiBold"/>
                <a:ea typeface="EB Garamond SemiBold"/>
                <a:cs typeface="EB Garamond SemiBold"/>
                <a:sym typeface="EB Garamond SemiBold"/>
              </a:rPr>
              <a:t>Future works</a:t>
            </a:r>
            <a:endParaRPr sz="16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205" name="Google Shape;205;p29"/>
          <p:cNvSpPr txBox="1"/>
          <p:nvPr>
            <p:ph type="ctrTitle"/>
          </p:nvPr>
        </p:nvSpPr>
        <p:spPr>
          <a:xfrm>
            <a:off x="1964851" y="346225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000">
                <a:solidFill>
                  <a:srgbClr val="000000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Conclusion</a:t>
            </a:r>
            <a:endParaRPr b="0" sz="3000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5efb4734f_0_0"/>
          <p:cNvSpPr txBox="1"/>
          <p:nvPr>
            <p:ph idx="1" type="body"/>
          </p:nvPr>
        </p:nvSpPr>
        <p:spPr>
          <a:xfrm>
            <a:off x="1018025" y="1390650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Four major components in IoT applications: 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AutoNum type="alphaLcPeriod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sensors, 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AutoNum type="alphaLcPeriod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communications, 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AutoNum type="alphaLcPeriod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computation, and 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AutoNum type="alphaLcPeriod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service.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51" name="Google Shape;151;g295efb4734f_0_0"/>
          <p:cNvSpPr txBox="1"/>
          <p:nvPr>
            <p:ph type="ctrTitle"/>
          </p:nvPr>
        </p:nvSpPr>
        <p:spPr>
          <a:xfrm>
            <a:off x="1710900" y="397500"/>
            <a:ext cx="57222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Distributed Computing in IoT</a:t>
            </a:r>
            <a:endParaRPr b="0" sz="3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5ec8fb931_0_44"/>
          <p:cNvSpPr txBox="1"/>
          <p:nvPr>
            <p:ph type="ctrTitle"/>
          </p:nvPr>
        </p:nvSpPr>
        <p:spPr>
          <a:xfrm>
            <a:off x="1710900" y="397500"/>
            <a:ext cx="57222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en" sz="3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Distributed Computing in Video Sensor Network</a:t>
            </a:r>
            <a:endParaRPr b="0" sz="3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57" name="Google Shape;157;g295ec8fb931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738" y="1731600"/>
            <a:ext cx="4544526" cy="28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295ec8fb931_0_44"/>
          <p:cNvSpPr txBox="1"/>
          <p:nvPr/>
        </p:nvSpPr>
        <p:spPr>
          <a:xfrm>
            <a:off x="2299788" y="4607200"/>
            <a:ext cx="45444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Figure: Distributed smart camera as a node of an IoT.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5efb4734f_0_10"/>
          <p:cNvSpPr txBox="1"/>
          <p:nvPr>
            <p:ph idx="1" type="body"/>
          </p:nvPr>
        </p:nvSpPr>
        <p:spPr>
          <a:xfrm>
            <a:off x="1247775" y="1402800"/>
            <a:ext cx="34659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Video </a:t>
            </a: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Surveillance</a:t>
            </a: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 					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64" name="Google Shape;164;g295efb4734f_0_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3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Distributed Computing in Video Sensor Network (Continued)</a:t>
            </a:r>
            <a:endParaRPr b="0" sz="3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sz="3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65" name="Google Shape;165;g295efb4734f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946" y="1388275"/>
            <a:ext cx="2742525" cy="353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/>
          <p:nvPr>
            <p:ph idx="1" type="body"/>
          </p:nvPr>
        </p:nvSpPr>
        <p:spPr>
          <a:xfrm>
            <a:off x="1018025" y="1195300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Growing Demands for Advanced IoT Applications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Challenges with Traditional Solutions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Increasing Significance of Distributed Computing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Advancements in Silicon Technology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71" name="Google Shape;171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Motivation</a:t>
            </a:r>
            <a:endParaRPr b="0" sz="3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  <mc:AlternateContent>
    <mc:Choice Requires="p14">
      <p:transition spd="slow">
        <p14:reveal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5ec8fb931_0_5"/>
          <p:cNvSpPr txBox="1"/>
          <p:nvPr>
            <p:ph idx="1" type="body"/>
          </p:nvPr>
        </p:nvSpPr>
        <p:spPr>
          <a:xfrm>
            <a:off x="1018025" y="1195300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Advancement of IoT Capabilities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Empowerment of Distributed Computing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Facilitation of Efficient Data Analysis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Illustration of Practical Applications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 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77" name="Google Shape;177;g295ec8fb931_0_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Contribution</a:t>
            </a:r>
            <a:endParaRPr b="0" sz="3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5ec8fb931_0_19"/>
          <p:cNvSpPr txBox="1"/>
          <p:nvPr>
            <p:ph idx="1" type="body"/>
          </p:nvPr>
        </p:nvSpPr>
        <p:spPr>
          <a:xfrm>
            <a:off x="1057425" y="960050"/>
            <a:ext cx="6919200" cy="3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 SemiBold"/>
              <a:buChar char="●"/>
            </a:pPr>
            <a:r>
              <a:rPr lang="en" sz="16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Reconfigurable Smart-camera Stream Processor </a:t>
            </a:r>
            <a:endParaRPr sz="16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83" name="Google Shape;183;g295ec8fb931_0_19"/>
          <p:cNvSpPr txBox="1"/>
          <p:nvPr>
            <p:ph type="ctrTitle"/>
          </p:nvPr>
        </p:nvSpPr>
        <p:spPr>
          <a:xfrm>
            <a:off x="1964850" y="352850"/>
            <a:ext cx="52143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lang="en" sz="3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Methodology</a:t>
            </a:r>
            <a:endParaRPr b="0" sz="3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3000">
              <a:solidFill>
                <a:schemeClr val="hlink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sz="3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0" sz="3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" name="Google Shape;184;g295ec8fb931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950" y="1369350"/>
            <a:ext cx="5560074" cy="36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95ec8fb931_0_19"/>
          <p:cNvSpPr txBox="1"/>
          <p:nvPr/>
        </p:nvSpPr>
        <p:spPr>
          <a:xfrm>
            <a:off x="6630300" y="2805400"/>
            <a:ext cx="25137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Figure: Block diagram of the proposed reconfigurable smart-camera stream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processor.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3d7e388861_1_0"/>
          <p:cNvSpPr txBox="1"/>
          <p:nvPr>
            <p:ph type="ctrTitle"/>
          </p:nvPr>
        </p:nvSpPr>
        <p:spPr>
          <a:xfrm>
            <a:off x="1964851" y="34540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000">
                <a:solidFill>
                  <a:srgbClr val="11111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Results and Comparisons</a:t>
            </a:r>
            <a:endParaRPr/>
          </a:p>
        </p:txBody>
      </p:sp>
      <p:pic>
        <p:nvPicPr>
          <p:cNvPr id="191" name="Google Shape;191;g23d7e388861_1_0"/>
          <p:cNvPicPr preferRelativeResize="0"/>
          <p:nvPr/>
        </p:nvPicPr>
        <p:blipFill rotWithShape="1">
          <a:blip r:embed="rId3">
            <a:alphaModFix/>
          </a:blip>
          <a:srcRect b="0" l="0" r="0" t="4616"/>
          <a:stretch/>
        </p:blipFill>
        <p:spPr>
          <a:xfrm>
            <a:off x="1964850" y="1081100"/>
            <a:ext cx="5214300" cy="337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3d7e388861_1_0"/>
          <p:cNvSpPr txBox="1"/>
          <p:nvPr/>
        </p:nvSpPr>
        <p:spPr>
          <a:xfrm>
            <a:off x="3037350" y="4457400"/>
            <a:ext cx="3332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Figure: Chip specifications and comparisons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5ec8fb931_0_34"/>
          <p:cNvSpPr txBox="1"/>
          <p:nvPr>
            <p:ph type="ctrTitle"/>
          </p:nvPr>
        </p:nvSpPr>
        <p:spPr>
          <a:xfrm>
            <a:off x="1409550" y="352850"/>
            <a:ext cx="63249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000">
                <a:solidFill>
                  <a:srgbClr val="11111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Results and Comparisons (Continued)</a:t>
            </a:r>
            <a:endParaRPr/>
          </a:p>
        </p:txBody>
      </p:sp>
      <p:sp>
        <p:nvSpPr>
          <p:cNvPr id="198" name="Google Shape;198;g295ec8fb931_0_34"/>
          <p:cNvSpPr txBox="1"/>
          <p:nvPr/>
        </p:nvSpPr>
        <p:spPr>
          <a:xfrm>
            <a:off x="3037350" y="4457400"/>
            <a:ext cx="3496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Figure: Performance of the Proposed processor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99" name="Google Shape;199;g295ec8fb931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450" y="1451450"/>
            <a:ext cx="7307104" cy="28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